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70" r:id="rId5"/>
    <p:sldId id="296" r:id="rId6"/>
    <p:sldId id="297" r:id="rId7"/>
    <p:sldId id="271" r:id="rId8"/>
    <p:sldId id="282" r:id="rId9"/>
    <p:sldId id="278" r:id="rId10"/>
    <p:sldId id="299" r:id="rId11"/>
    <p:sldId id="293" r:id="rId12"/>
    <p:sldId id="298" r:id="rId13"/>
    <p:sldId id="273" r:id="rId14"/>
    <p:sldId id="290" r:id="rId15"/>
    <p:sldId id="292" r:id="rId16"/>
    <p:sldId id="277" r:id="rId17"/>
    <p:sldId id="295" r:id="rId18"/>
    <p:sldId id="283" r:id="rId19"/>
    <p:sldId id="284" r:id="rId20"/>
  </p:sldIdLst>
  <p:sldSz cx="12192000" cy="6858000"/>
  <p:notesSz cx="6858000" cy="9144000"/>
  <p:embeddedFontLst>
    <p:embeddedFont>
      <p:font typeface="Myriad Pro" panose="020B0503030403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1" autoAdjust="0"/>
  </p:normalViewPr>
  <p:slideViewPr>
    <p:cSldViewPr snapToGrid="0">
      <p:cViewPr varScale="1">
        <p:scale>
          <a:sx n="73" d="100"/>
          <a:sy n="73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EC44-8C5F-46A8-8193-E3677C940E8D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9D72-4A31-4B06-BB34-B4080B0F9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D72-4A31-4B06-BB34-B4080B0F9A9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15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39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1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53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8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5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54F86-B427-4C1C-B429-E5B350592216}" type="datetimeFigureOut">
              <a:rPr lang="cs-CZ" smtClean="0"/>
              <a:t>29.08.2019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FC60-36F4-4E96-9840-2E8B2CA1C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8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konyprolidi.cz/cs/2016-27" TargetMode="External"/><Relationship Id="rId3" Type="http://schemas.openxmlformats.org/officeDocument/2006/relationships/hyperlink" Target="http://www.zakonyprolidi.cz/" TargetMode="External"/><Relationship Id="rId7" Type="http://schemas.openxmlformats.org/officeDocument/2006/relationships/hyperlink" Target="https://www.zakonyprolidi.cz/cs/2004-56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04-561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hyperlink" Target="http://www.mzcr.cz/Admin/_upload/files/5/ak%C4%8Dn%C3%AD%20pl%C3%A1ny%20-%20p%C5%99%C3%ADlohy/AP%2001%20podpora%20pohybov%C3%A9%20aktivity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pa.upol.cz/knihy-a-skripta#studium-atv-apa" TargetMode="External"/><Relationship Id="rId3" Type="http://schemas.openxmlformats.org/officeDocument/2006/relationships/hyperlink" Target="https://www.apa.upol.cz/nabidka-sluzeb-centra-apa-utv" TargetMode="External"/><Relationship Id="rId7" Type="http://schemas.openxmlformats.org/officeDocument/2006/relationships/hyperlink" Target="https://apa.upol.cz/novinky-projek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ny+na+monoski+2019&amp;oq=dny+na+monoski+2019&amp;aqs=chrome..69i57j0.3542j0j7&amp;sourceid=chrome&amp;ie=UTF-8" TargetMode="External"/><Relationship Id="rId5" Type="http://schemas.openxmlformats.org/officeDocument/2006/relationships/hyperlink" Target="https://apa.upol.cz/novinky-apa?view=article&amp;id=268:papa-hratky-vzdelavaci-program-pro-materske-skoly&amp;catid=10" TargetMode="External"/><Relationship Id="rId4" Type="http://schemas.openxmlformats.org/officeDocument/2006/relationships/hyperlink" Target="https://www.apa.upol.cz/images/TVSM617.pdf" TargetMode="External"/><Relationship Id="rId9" Type="http://schemas.openxmlformats.org/officeDocument/2006/relationships/hyperlink" Target="http://www.apa.upol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a.upol.cz/images/TVSM_1_2019_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hyperlink" Target="https://apa.upol.cz/images/Uvoln%C4%9Bn%C3%AD_z_TV._II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hyperlink" Target="https://www.csicr.cz/Csicr/media/Prilohy/PDF_el._publikace/Tematick%C3%A9%20zpr%C3%A1vy/2016_TZ_vzdelavani_v_telesne_vychove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zakonyprolidi.cz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zcr.cz/Admin/_upload/files/5/ak%C4%8Dn%C3%AD%20pl%C3%A1ny%20-%20p%C5%99%C3%ADlohy/AP%2001%20podpora%20pohybov%C3%A9%20aktivity.pdf" TargetMode="External"/><Relationship Id="rId5" Type="http://schemas.openxmlformats.org/officeDocument/2006/relationships/hyperlink" Target="https://www.zakonyprolidi.cz/cs/2013-391" TargetMode="External"/><Relationship Id="rId4" Type="http://schemas.openxmlformats.org/officeDocument/2006/relationships/hyperlink" Target="https://www.zakonyprolidi.cz/cs/2004-56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upol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730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Myriad Pro" panose="020B0503030403020204" pitchFamily="34" charset="0"/>
              </a:rPr>
              <a:t>Legislativní rámec pro </a:t>
            </a:r>
            <a:r>
              <a:rPr lang="cs-CZ" b="1" dirty="0" smtClean="0">
                <a:latin typeface="Myriad Pro" panose="020B0503030403020204" pitchFamily="34" charset="0"/>
              </a:rPr>
              <a:t>inkluzivní TV</a:t>
            </a:r>
            <a:r>
              <a:rPr lang="cs-CZ" b="1" dirty="0">
                <a:latin typeface="Myriad Pro" panose="020B0503030403020204" pitchFamily="34" charset="0"/>
              </a:rPr>
              <a:t/>
            </a:r>
            <a:br>
              <a:rPr lang="cs-CZ" b="1" dirty="0">
                <a:latin typeface="Myriad Pro" panose="020B0503030403020204" pitchFamily="34" charset="0"/>
              </a:rPr>
            </a:br>
            <a:r>
              <a:rPr lang="cs-CZ" sz="1200" dirty="0">
                <a:latin typeface="Myriad Pro" panose="020B0503030403020204" pitchFamily="34" charset="0"/>
              </a:rPr>
              <a:t>(</a:t>
            </a:r>
            <a:r>
              <a:rPr lang="cs-CZ" sz="1200" dirty="0">
                <a:latin typeface="Myriad Pro" panose="020B0503030403020204" pitchFamily="34" charset="0"/>
                <a:hlinkClick r:id="rId3"/>
              </a:rPr>
              <a:t>www.zakonyprolidi.cz</a:t>
            </a:r>
            <a:r>
              <a:rPr lang="cs-CZ" sz="1200" dirty="0">
                <a:latin typeface="Myriad Pro" panose="020B0503030403020204" pitchFamily="34" charset="0"/>
              </a:rPr>
              <a:t>)</a:t>
            </a:r>
            <a:br>
              <a:rPr lang="cs-CZ" sz="1200" dirty="0">
                <a:latin typeface="Myriad Pro" panose="020B0503030403020204" pitchFamily="34" charset="0"/>
              </a:rPr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40" y="130455"/>
            <a:ext cx="691909" cy="6915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39" y="275687"/>
            <a:ext cx="813903" cy="401115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42027" y="2460569"/>
            <a:ext cx="11549973" cy="439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6"/>
              </a:rPr>
              <a:t>561/2004</a:t>
            </a: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 </a:t>
            </a:r>
            <a:endParaRPr lang="cs-CZ" sz="2800" b="1" dirty="0" smtClean="0">
              <a:latin typeface="Myriad Pro" panose="020B050303040302020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7"/>
              </a:rPr>
              <a:t>563/2004</a:t>
            </a:r>
            <a:endParaRPr lang="cs-CZ" sz="2400" b="1" dirty="0" smtClean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2"/>
                </a:solidFill>
                <a:latin typeface="Myriad Pro" panose="020B0503030403020204" pitchFamily="34" charset="0"/>
                <a:hlinkClick r:id="rId8"/>
              </a:rPr>
              <a:t>27/2016</a:t>
            </a:r>
            <a:r>
              <a:rPr lang="cs-CZ" sz="2800" dirty="0">
                <a:latin typeface="Myriad Pro" panose="020B0503030403020204" pitchFamily="34" charset="0"/>
              </a:rPr>
              <a:t> - </a:t>
            </a:r>
            <a:r>
              <a:rPr lang="cs-CZ" sz="2800" i="1" dirty="0">
                <a:latin typeface="Myriad Pro" panose="020B0503030403020204" pitchFamily="34" charset="0"/>
              </a:rPr>
              <a:t>Vyhláška o vzdělávání žáků se speciálními vzdělávacími potřebami a žáků nadaných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latin typeface="Myriad Pro" panose="020B0503030403020204" pitchFamily="34" charset="0"/>
              </a:rPr>
              <a:t>Systém podpůrných opatření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i="1" dirty="0" err="1">
                <a:latin typeface="Myriad Pro" panose="020B0503030403020204" pitchFamily="34" charset="0"/>
              </a:rPr>
              <a:t>PlPP</a:t>
            </a:r>
            <a:r>
              <a:rPr lang="cs-CZ" sz="2400" i="1" dirty="0">
                <a:latin typeface="Myriad Pro" panose="020B0503030403020204" pitchFamily="34" charset="0"/>
              </a:rPr>
              <a:t> – první stupeň (… a když si škola neví rady, pak…IVP)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latin typeface="Myriad Pro" panose="020B0503030403020204" pitchFamily="34" charset="0"/>
              </a:rPr>
              <a:t>Zdravotní TV – druhý stupeň pedagogické podpory (viz příloha)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latin typeface="Myriad Pro" panose="020B0503030403020204" pitchFamily="34" charset="0"/>
              </a:rPr>
              <a:t>Úpravy obsahu výuky (+ asistent), zrušení nebo náhrada – třetí, čtvrtý, pátý stupeň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i="1" dirty="0">
                <a:latin typeface="Myriad Pro" panose="020B0503030403020204" pitchFamily="34" charset="0"/>
              </a:rPr>
              <a:t>SPC je „arbitrem“, nikoliv lékař vs. ředitel je „</a:t>
            </a:r>
            <a:r>
              <a:rPr lang="cs-CZ" sz="2400" i="1" dirty="0" smtClean="0">
                <a:latin typeface="Myriad Pro" panose="020B0503030403020204" pitchFamily="34" charset="0"/>
              </a:rPr>
              <a:t>arbitrem“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9"/>
              </a:rPr>
              <a:t>Zdraví 2020 </a:t>
            </a:r>
            <a:r>
              <a:rPr lang="cs-CZ" sz="32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– Ministerstvo zdravotnictví </a:t>
            </a:r>
            <a:endParaRPr lang="cs-CZ" sz="32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9527" y="295564"/>
            <a:ext cx="6677892" cy="145507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Myriad Pro" panose="020B0503030403020204" pitchFamily="34" charset="0"/>
              </a:rPr>
              <a:t>Inovativní aktivity v ČR</a:t>
            </a:r>
            <a:endParaRPr lang="cs-CZ" b="1" dirty="0">
              <a:latin typeface="Myriad Pro" panose="020B05030304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33236"/>
            <a:ext cx="10515600" cy="5324764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3"/>
              </a:rPr>
              <a:t>Konzultace a poradenství </a:t>
            </a:r>
            <a:r>
              <a:rPr lang="cs-CZ" dirty="0"/>
              <a:t>při tvorbě individuálního vzdělávacího plánu pro tělesnou výchovu (TV) pro žáky se speciálně vzdělávacími potřebami (SVP) a dalšími pohybovými programy na školách (kurzy, výlety, exkurze).</a:t>
            </a:r>
          </a:p>
          <a:p>
            <a:r>
              <a:rPr lang="cs-CZ" dirty="0" smtClean="0"/>
              <a:t>Zapůjčování </a:t>
            </a:r>
            <a:r>
              <a:rPr lang="cs-CZ" dirty="0"/>
              <a:t>sportovně-kompenzačních </a:t>
            </a:r>
            <a:r>
              <a:rPr lang="cs-CZ" dirty="0" smtClean="0"/>
              <a:t>pomůcek – viz prohlídka části skladu FTK UP.</a:t>
            </a:r>
            <a:endParaRPr lang="cs-CZ" dirty="0"/>
          </a:p>
          <a:p>
            <a:r>
              <a:rPr lang="cs-CZ" dirty="0" smtClean="0"/>
              <a:t>Realizace </a:t>
            </a:r>
            <a:r>
              <a:rPr lang="cs-CZ" dirty="0"/>
              <a:t>programů </a:t>
            </a:r>
            <a:r>
              <a:rPr lang="cs-CZ" dirty="0">
                <a:hlinkClick r:id="rId4"/>
              </a:rPr>
              <a:t>Paralympijský školní den</a:t>
            </a:r>
            <a:r>
              <a:rPr lang="cs-CZ" dirty="0"/>
              <a:t>, </a:t>
            </a:r>
            <a:r>
              <a:rPr lang="cs-CZ" dirty="0" err="1">
                <a:hlinkClick r:id="rId5"/>
              </a:rPr>
              <a:t>pÁPÁ</a:t>
            </a:r>
            <a:r>
              <a:rPr lang="cs-CZ" dirty="0">
                <a:hlinkClick r:id="rId5"/>
              </a:rPr>
              <a:t> hrátky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Dny na </a:t>
            </a:r>
            <a:r>
              <a:rPr lang="cs-CZ" dirty="0" err="1">
                <a:hlinkClick r:id="rId6"/>
              </a:rPr>
              <a:t>monoski</a:t>
            </a:r>
            <a:r>
              <a:rPr lang="cs-CZ" dirty="0">
                <a:hlinkClick r:id="rId6"/>
              </a:rPr>
              <a:t> </a:t>
            </a:r>
            <a:r>
              <a:rPr lang="cs-CZ" dirty="0"/>
              <a:t>a řady dalších</a:t>
            </a:r>
          </a:p>
          <a:p>
            <a:r>
              <a:rPr lang="cs-CZ" dirty="0" smtClean="0"/>
              <a:t>Zajištění </a:t>
            </a:r>
            <a:r>
              <a:rPr lang="cs-CZ" dirty="0"/>
              <a:t>asistence pro žáka se SVP na výcvikových kurzech (lyžařské kurzy, výlety, školy v přírodě apod.) a TV.</a:t>
            </a:r>
          </a:p>
          <a:p>
            <a:r>
              <a:rPr lang="cs-CZ" dirty="0"/>
              <a:t>Zaškolení pedagogických pracovníků podílejících se na integraci žáka se SVP do TV.</a:t>
            </a:r>
          </a:p>
          <a:p>
            <a:r>
              <a:rPr lang="cs-CZ" dirty="0"/>
              <a:t>Pořádání odborných seminářů, workshopů, konferencí v oblasti aplikovaných pohybových aktivit.</a:t>
            </a:r>
          </a:p>
          <a:p>
            <a:r>
              <a:rPr lang="cs-CZ" dirty="0"/>
              <a:t>Vzdělávací programy pro pedagogické pracovníky v oblasti aplikovaných pohybových aktivit (učitele na běžných a speciálních školách, asistenti pedagogů, pedagogičtí pracovníci ve volnočasových organizacích).</a:t>
            </a:r>
          </a:p>
          <a:p>
            <a:r>
              <a:rPr lang="cs-CZ" dirty="0"/>
              <a:t>Propojení škol s dalšími školami či organizacemi, které se zabývají stejnou problematikou. </a:t>
            </a:r>
            <a:r>
              <a:rPr lang="cs-CZ" dirty="0">
                <a:hlinkClick r:id="rId7"/>
              </a:rPr>
              <a:t>Vytváření center kolegiální podpory</a:t>
            </a:r>
            <a:r>
              <a:rPr lang="cs-CZ" dirty="0"/>
              <a:t> (CKP).</a:t>
            </a:r>
          </a:p>
          <a:p>
            <a:r>
              <a:rPr lang="cs-CZ" dirty="0" smtClean="0"/>
              <a:t>Metodická </a:t>
            </a:r>
            <a:r>
              <a:rPr lang="cs-CZ" dirty="0"/>
              <a:t>podpora. Bezplatné zasílání </a:t>
            </a:r>
            <a:r>
              <a:rPr lang="cs-CZ" dirty="0" smtClean="0"/>
              <a:t>publikací </a:t>
            </a:r>
            <a:r>
              <a:rPr lang="cs-CZ" dirty="0"/>
              <a:t>a metodických </a:t>
            </a:r>
            <a:r>
              <a:rPr lang="cs-CZ" dirty="0" smtClean="0"/>
              <a:t>materiálů nebo možno </a:t>
            </a:r>
            <a:r>
              <a:rPr lang="cs-CZ" dirty="0" smtClean="0">
                <a:hlinkClick r:id="rId8"/>
              </a:rPr>
              <a:t>stáhnout zdarma elektronické verze materiálů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Poskytování poradenství v oblasti sportu a rekreace, kontaktování na spolupracující organizace.</a:t>
            </a:r>
          </a:p>
          <a:p>
            <a:r>
              <a:rPr lang="cs-CZ" dirty="0" smtClean="0"/>
              <a:t>Zprostředkování </a:t>
            </a:r>
            <a:r>
              <a:rPr lang="cs-CZ" dirty="0"/>
              <a:t>sportovních aktivit - široké spektrum činností.</a:t>
            </a:r>
          </a:p>
          <a:p>
            <a:r>
              <a:rPr lang="cs-CZ" dirty="0"/>
              <a:t>Advokacie práv osob se zdravotním postižením ve vztahu k účasti na pohybových programech.</a:t>
            </a:r>
          </a:p>
          <a:p>
            <a:r>
              <a:rPr lang="cs-CZ" dirty="0"/>
              <a:t>Mimoškolní vzdělávací programy pro žáky na běžných a speciálních školách v oblasti aplikovaných pohybových aktivit ve volném </a:t>
            </a:r>
            <a:r>
              <a:rPr lang="cs-CZ" dirty="0" smtClean="0"/>
              <a:t>čase.</a:t>
            </a:r>
            <a:endParaRPr lang="cs-CZ" dirty="0"/>
          </a:p>
          <a:p>
            <a:r>
              <a:rPr lang="cs-CZ" dirty="0">
                <a:hlinkClick r:id="rId9"/>
              </a:rPr>
              <a:t>www.apa.upol.cz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4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4157" y="2108930"/>
            <a:ext cx="10763163" cy="161286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Postavení mimo hru</a:t>
            </a:r>
            <a:endParaRPr lang="cs-CZ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47" y="1022032"/>
            <a:ext cx="1916705" cy="944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77" y="4395541"/>
            <a:ext cx="1122522" cy="11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32381" y="1492409"/>
            <a:ext cx="7560000" cy="748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 smtClean="0">
                <a:latin typeface="Myriad Pro" panose="020B0503030403020204" pitchFamily="34" charset="0"/>
              </a:rPr>
              <a:t>A co školní TV?</a:t>
            </a:r>
            <a:endParaRPr lang="cs-CZ" sz="4400" b="1" dirty="0">
              <a:latin typeface="Myriad Pro" panose="020B0503030403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432381" y="2364876"/>
            <a:ext cx="10261388" cy="439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Myriad Pro" panose="020B0503030403020204" pitchFamily="34" charset="0"/>
              </a:rPr>
              <a:t>Vzestup a pád v průběhu 20. století až dodnes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Myriad Pro" panose="020B0503030403020204" pitchFamily="34" charset="0"/>
              </a:rPr>
              <a:t>TV ve stínu inkluze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Myriad Pro" panose="020B0503030403020204" pitchFamily="34" charset="0"/>
              </a:rPr>
              <a:t>Uvolnění z TV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Myriad Pro" panose="020B0503030403020204" pitchFamily="34" charset="0"/>
                <a:hlinkClick r:id="rId3"/>
              </a:rPr>
              <a:t>Síla tradice</a:t>
            </a:r>
            <a:endParaRPr lang="cs-CZ" sz="2400" dirty="0" smtClean="0">
              <a:latin typeface="Myriad Pro" panose="020B0503030403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Myriad Pro" panose="020B0503030403020204" pitchFamily="34" charset="0"/>
                <a:hlinkClick r:id="rId4"/>
              </a:rPr>
              <a:t>Slabá stránka jsou legislativní kompetence a povědomí pedagogů</a:t>
            </a:r>
            <a:endParaRPr lang="cs-CZ" sz="2400" dirty="0" smtClean="0"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Myriad Pro" panose="020B0503030403020204" pitchFamily="34" charset="0"/>
              </a:rPr>
              <a:t>Školní integrace / společné vzdělávání „odjakživa“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Myriad Pro" panose="020B0503030403020204" pitchFamily="34" charset="0"/>
              </a:rPr>
              <a:t>Systémová a státem podporovaná integrace od roku 2005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Myriad Pro" panose="020B0503030403020204" pitchFamily="34" charset="0"/>
              </a:rPr>
              <a:t>Systém podpůrných opatření od roku 2016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Myriad Pro" panose="020B0503030403020204" pitchFamily="34" charset="0"/>
              </a:rPr>
              <a:t>Systém podpory při TV až od roku 2017 (aktuálně 3 projektové týmy)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8" y="130455"/>
            <a:ext cx="1122522" cy="1121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9" y="420921"/>
            <a:ext cx="1311893" cy="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0569" y="1335282"/>
            <a:ext cx="6833268" cy="1274024"/>
          </a:xfrm>
        </p:spPr>
        <p:txBody>
          <a:bodyPr/>
          <a:lstStyle/>
          <a:p>
            <a:r>
              <a:rPr lang="cs-CZ" dirty="0" smtClean="0">
                <a:hlinkClick r:id="rId4"/>
              </a:rPr>
              <a:t>Závěry české školní inspekce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8" y="130455"/>
            <a:ext cx="1122522" cy="1121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9" y="420921"/>
            <a:ext cx="1311893" cy="646539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59088" y="2371304"/>
            <a:ext cx="11658551" cy="3830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Str. 7 – 3.2 ……… podíl aprobovaných učitelů TV a podíl uvolňování v ZŠ; názor na změnu za 10 let!!!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Str. 24 – 4.2 …… podíl aprobovaných učitelů TV a podíl uvolňování v SŠ; názor na změnu za 10 let</a:t>
            </a:r>
            <a:r>
              <a:rPr lang="cs-CZ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!!!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Str. 20 – 3. 11 ……….. Zdravotní </a:t>
            </a:r>
            <a:r>
              <a:rPr lang="cs-CZ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TV na ZŠ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Myriad Pro" panose="020B0503030403020204" pitchFamily="34" charset="0"/>
              </a:rPr>
              <a:t>Str. 33 – 4.9 …… Zdravotní TV na </a:t>
            </a:r>
            <a:r>
              <a:rPr lang="cs-CZ" sz="2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SŠ</a:t>
            </a:r>
          </a:p>
          <a:p>
            <a:pPr algn="l"/>
            <a:r>
              <a:rPr lang="cs-CZ" sz="1600" b="1" dirty="0">
                <a:solidFill>
                  <a:schemeClr val="accent2"/>
                </a:solidFill>
                <a:latin typeface="Myriad Pro" panose="020B0503030403020204" pitchFamily="34" charset="0"/>
              </a:rPr>
              <a:t>Str. 20-21 – 3.12 …… úsměvné s ohledem na to, že v reálu patří TV mezi nejméně oblíbené předměty a nespokojenost s úrovní PA u žáků je na všech úrovních </a:t>
            </a:r>
            <a:r>
              <a:rPr lang="cs-CZ" sz="16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značná (viz níže)</a:t>
            </a:r>
            <a:endParaRPr lang="cs-CZ" sz="16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r>
              <a:rPr lang="cs-CZ" sz="1600" i="1" dirty="0" smtClean="0"/>
              <a:t>Z </a:t>
            </a:r>
            <a:r>
              <a:rPr lang="cs-CZ" sz="1600" i="1" dirty="0"/>
              <a:t>vyhodnocení hospitovaných hodin vyplývá, že výuka TV v ZŠ a SŠ je na vysoké úrovni. V téměř všech hodinách byl stanoven a splněn cíl, nejčastěji byla zastoupena skupinová výuka s </a:t>
            </a:r>
            <a:r>
              <a:rPr lang="cs-CZ" sz="1600" i="1" dirty="0" err="1"/>
              <a:t>dovednostně</a:t>
            </a:r>
            <a:r>
              <a:rPr lang="cs-CZ" sz="1600" i="1" dirty="0"/>
              <a:t> praktickými metodami a aktivizujícími metodami. Formy a metody výuky a učební pomůcky byly využity účelně.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obsah 4">
            <a:extLst>
              <a:ext uri="{FF2B5EF4-FFF2-40B4-BE49-F238E27FC236}">
                <a16:creationId xmlns:a16="http://schemas.microsoft.com/office/drawing/2014/main" id="{47CDDC9A-AC2E-43BE-84EC-5D9C67A44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35109"/>
              </p:ext>
            </p:extLst>
          </p:nvPr>
        </p:nvGraphicFramePr>
        <p:xfrm>
          <a:off x="0" y="0"/>
          <a:ext cx="4255192" cy="693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397">
                  <a:extLst>
                    <a:ext uri="{9D8B030D-6E8A-4147-A177-3AD203B41FA5}">
                      <a16:colId xmlns:a16="http://schemas.microsoft.com/office/drawing/2014/main" val="3128400251"/>
                    </a:ext>
                  </a:extLst>
                </a:gridCol>
                <a:gridCol w="801545">
                  <a:extLst>
                    <a:ext uri="{9D8B030D-6E8A-4147-A177-3AD203B41FA5}">
                      <a16:colId xmlns:a16="http://schemas.microsoft.com/office/drawing/2014/main" val="3875491016"/>
                    </a:ext>
                  </a:extLst>
                </a:gridCol>
                <a:gridCol w="2035250">
                  <a:extLst>
                    <a:ext uri="{9D8B030D-6E8A-4147-A177-3AD203B41FA5}">
                      <a16:colId xmlns:a16="http://schemas.microsoft.com/office/drawing/2014/main" val="2733640901"/>
                    </a:ext>
                  </a:extLst>
                </a:gridCol>
              </a:tblGrid>
              <a:tr h="79836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škol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žáků 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na </a:t>
                      </a:r>
                      <a:r>
                        <a:rPr lang="cs-CZ" sz="1200" dirty="0"/>
                        <a:t>oslovených </a:t>
                      </a:r>
                      <a:r>
                        <a:rPr lang="cs-CZ" sz="1200" dirty="0" smtClean="0"/>
                        <a:t>školách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01081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Jihočeský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7 929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13923"/>
                  </a:ext>
                </a:extLst>
              </a:tr>
              <a:tr h="568832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Jihomoravský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18 084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29659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Karlovarský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1 092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990053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Liberecký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4 168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27077"/>
                  </a:ext>
                </a:extLst>
              </a:tr>
              <a:tr h="602812"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 smtClean="0"/>
                        <a:t>Moravskosl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14 352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35925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Olomoucký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13 834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159219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Pardubický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7 788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260672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Plzeňský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6 632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460829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Středočeský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15218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74014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Zlínský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9 214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195263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Praha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8 981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61261"/>
                  </a:ext>
                </a:extLst>
              </a:tr>
              <a:tr h="602812"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 smtClean="0"/>
                        <a:t>Královéhr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6 966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09942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Ústecký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7 611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448043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Vysočina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12 628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150850"/>
                  </a:ext>
                </a:extLst>
              </a:tr>
              <a:tr h="36334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134 497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677767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4A786181-63F7-438D-8AA1-7219C4BDB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08021"/>
              </p:ext>
            </p:extLst>
          </p:nvPr>
        </p:nvGraphicFramePr>
        <p:xfrm>
          <a:off x="3770811" y="0"/>
          <a:ext cx="4125933" cy="7037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311">
                  <a:extLst>
                    <a:ext uri="{9D8B030D-6E8A-4147-A177-3AD203B41FA5}">
                      <a16:colId xmlns:a16="http://schemas.microsoft.com/office/drawing/2014/main" val="3128400251"/>
                    </a:ext>
                  </a:extLst>
                </a:gridCol>
                <a:gridCol w="1375311">
                  <a:extLst>
                    <a:ext uri="{9D8B030D-6E8A-4147-A177-3AD203B41FA5}">
                      <a16:colId xmlns:a16="http://schemas.microsoft.com/office/drawing/2014/main" val="3875491016"/>
                    </a:ext>
                  </a:extLst>
                </a:gridCol>
                <a:gridCol w="1375311">
                  <a:extLst>
                    <a:ext uri="{9D8B030D-6E8A-4147-A177-3AD203B41FA5}">
                      <a16:colId xmlns:a16="http://schemas.microsoft.com/office/drawing/2014/main" val="2733640901"/>
                    </a:ext>
                  </a:extLst>
                </a:gridCol>
              </a:tblGrid>
              <a:tr h="843205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 úplně uvolněných žáků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</a:t>
                      </a:r>
                      <a:endParaRPr lang="cs-CZ" sz="1200" dirty="0" smtClean="0"/>
                    </a:p>
                    <a:p>
                      <a:r>
                        <a:rPr lang="cs-CZ" sz="1200" dirty="0" smtClean="0"/>
                        <a:t>částečně </a:t>
                      </a:r>
                      <a:r>
                        <a:rPr lang="cs-CZ" sz="1200" dirty="0"/>
                        <a:t>uvolněných </a:t>
                      </a:r>
                      <a:r>
                        <a:rPr lang="cs-CZ" sz="1200" dirty="0" smtClean="0"/>
                        <a:t>žáků</a:t>
                      </a:r>
                    </a:p>
                    <a:p>
                      <a:endParaRPr lang="cs-CZ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01081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Jihočeský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13923"/>
                  </a:ext>
                </a:extLst>
              </a:tr>
              <a:tr h="603714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Jihomoravský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29659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Karlovarský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990053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Liberecký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27077"/>
                  </a:ext>
                </a:extLst>
              </a:tr>
              <a:tr h="603714"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 smtClean="0"/>
                        <a:t>Moravskosl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i="0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i="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  <a:p>
                      <a:pPr algn="l"/>
                      <a:endParaRPr lang="cs-CZ" sz="1600" i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35925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Olomoucký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159219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Pardubický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260672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Plzeňský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460829"/>
                  </a:ext>
                </a:extLst>
              </a:tr>
              <a:tr h="421770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Středočeský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74014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Zlínský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195263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Praha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61261"/>
                  </a:ext>
                </a:extLst>
              </a:tr>
              <a:tr h="603714"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 smtClean="0">
                          <a:solidFill>
                            <a:schemeClr val="tx1"/>
                          </a:solidFill>
                        </a:rPr>
                        <a:t>Královéhr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09942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Ústecký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448043"/>
                  </a:ext>
                </a:extLst>
              </a:tr>
              <a:tr h="344981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Vysočina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150850"/>
                  </a:ext>
                </a:extLst>
              </a:tr>
              <a:tr h="51152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828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727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677767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7A0057A7-5630-4AAC-B750-EFE452A34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62012"/>
              </p:ext>
            </p:extLst>
          </p:nvPr>
        </p:nvGraphicFramePr>
        <p:xfrm>
          <a:off x="7896744" y="0"/>
          <a:ext cx="4295256" cy="703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752">
                  <a:extLst>
                    <a:ext uri="{9D8B030D-6E8A-4147-A177-3AD203B41FA5}">
                      <a16:colId xmlns:a16="http://schemas.microsoft.com/office/drawing/2014/main" val="3128400251"/>
                    </a:ext>
                  </a:extLst>
                </a:gridCol>
                <a:gridCol w="1400464">
                  <a:extLst>
                    <a:ext uri="{9D8B030D-6E8A-4147-A177-3AD203B41FA5}">
                      <a16:colId xmlns:a16="http://schemas.microsoft.com/office/drawing/2014/main" val="400776361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875491016"/>
                    </a:ext>
                  </a:extLst>
                </a:gridCol>
              </a:tblGrid>
              <a:tr h="812021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škol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Zdravotní tělesná výchova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901081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Jihočeský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513923"/>
                  </a:ext>
                </a:extLst>
              </a:tr>
              <a:tr h="631271">
                <a:tc>
                  <a:txBody>
                    <a:bodyPr/>
                    <a:lstStyle/>
                    <a:p>
                      <a:r>
                        <a:rPr lang="cs-CZ" sz="1600" b="1" dirty="0"/>
                        <a:t>Jihomoravský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29659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Karlovarský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990053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Liberecký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27077"/>
                  </a:ext>
                </a:extLst>
              </a:tr>
              <a:tr h="631271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Moravskosl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1535925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b="1" dirty="0"/>
                        <a:t>Olomoucký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159219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Pardubický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260672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Plzeňský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460829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Středočeský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074014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Zlínský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195263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b="1" dirty="0"/>
                        <a:t>Praha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61261"/>
                  </a:ext>
                </a:extLst>
              </a:tr>
              <a:tr h="631271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Královéhr</a:t>
                      </a:r>
                      <a:r>
                        <a:rPr lang="cs-CZ" sz="1600" dirty="0" smtClean="0"/>
                        <a:t>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109942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Ústecký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448043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dirty="0"/>
                        <a:t>Vysočina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7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150850"/>
                  </a:ext>
                </a:extLst>
              </a:tr>
              <a:tr h="360726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33 (10) = 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3677767"/>
                  </a:ext>
                </a:extLst>
              </a:tr>
            </a:tbl>
          </a:graphicData>
        </a:graphic>
      </p:graphicFrame>
      <p:pic>
        <p:nvPicPr>
          <p:cNvPr id="2050" name="Picture 2" descr="VÃ½sledek obrÃ¡zku pro prÃ¡vnickÃ¡ fakulta univerzity palackÃ©ho v olomou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91" y="-36801"/>
            <a:ext cx="1536023" cy="8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75451" y="1588102"/>
            <a:ext cx="11316056" cy="748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smtClean="0">
                <a:latin typeface="Myriad Pro" panose="020B0503030403020204" pitchFamily="34" charset="0"/>
              </a:rPr>
              <a:t>Legislativní rámec pro (ne)účast ve školní TV</a:t>
            </a:r>
          </a:p>
          <a:p>
            <a:r>
              <a:rPr lang="cs-CZ" sz="1200" dirty="0" smtClean="0">
                <a:latin typeface="Myriad Pro" panose="020B0503030403020204" pitchFamily="34" charset="0"/>
              </a:rPr>
              <a:t>(</a:t>
            </a:r>
            <a:r>
              <a:rPr lang="cs-CZ" sz="1200" dirty="0" smtClean="0">
                <a:latin typeface="Myriad Pro" panose="020B0503030403020204" pitchFamily="34" charset="0"/>
                <a:hlinkClick r:id="rId3"/>
              </a:rPr>
              <a:t>www.zakonyprolidi.cz</a:t>
            </a:r>
            <a:r>
              <a:rPr lang="cs-CZ" sz="1200" dirty="0" smtClean="0">
                <a:latin typeface="Myriad Pro" panose="020B0503030403020204" pitchFamily="34" charset="0"/>
              </a:rPr>
              <a:t>)</a:t>
            </a:r>
            <a:endParaRPr lang="cs-CZ" sz="1200" dirty="0">
              <a:latin typeface="Myriad Pro" panose="020B0503030403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42027" y="2460569"/>
            <a:ext cx="11549973" cy="439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4"/>
              </a:rPr>
              <a:t>561/2004</a:t>
            </a: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 </a:t>
            </a:r>
            <a:r>
              <a:rPr lang="cs-CZ" sz="2800" b="1" dirty="0" smtClean="0">
                <a:latin typeface="Myriad Pro" panose="020B0503030403020204" charset="0"/>
              </a:rPr>
              <a:t>- </a:t>
            </a:r>
            <a:r>
              <a:rPr lang="cs-CZ" sz="2800" b="1" dirty="0">
                <a:latin typeface="Myriad Pro" panose="020B0503030403020204" charset="0"/>
              </a:rPr>
              <a:t>§ </a:t>
            </a:r>
            <a:r>
              <a:rPr lang="cs-CZ" sz="2800" b="1" dirty="0" smtClean="0">
                <a:latin typeface="Myriad Pro" panose="020B0503030403020204" charset="0"/>
              </a:rPr>
              <a:t>50, </a:t>
            </a:r>
            <a:r>
              <a:rPr lang="cs-CZ" sz="2800" b="1" dirty="0">
                <a:latin typeface="Myriad Pro" panose="020B0503030403020204" charset="0"/>
              </a:rPr>
              <a:t>§ 29</a:t>
            </a:r>
            <a:r>
              <a:rPr lang="cs-CZ" sz="2800" b="1" dirty="0" smtClean="0">
                <a:latin typeface="Myriad Pro" panose="020B0503030403020204" pitchFamily="34" charset="0"/>
              </a:rPr>
              <a:t>;</a:t>
            </a: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5"/>
              </a:rPr>
              <a:t>391/2013</a:t>
            </a:r>
            <a:endParaRPr lang="cs-CZ" sz="2800" b="1" dirty="0" smtClean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accent2"/>
              </a:solidFill>
              <a:latin typeface="Myriad Pro" panose="020B0503030403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2"/>
                </a:solidFill>
                <a:latin typeface="Myriad Pro" panose="020B0503030403020204" pitchFamily="34" charset="0"/>
                <a:hlinkClick r:id="rId6"/>
              </a:rPr>
              <a:t>Zdraví 2020 </a:t>
            </a:r>
            <a:r>
              <a:rPr lang="cs-CZ" sz="32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– Ministerstvo zdravotnictví </a:t>
            </a:r>
            <a:endParaRPr lang="cs-CZ" sz="32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8" y="130455"/>
            <a:ext cx="1122522" cy="1121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9" y="420921"/>
            <a:ext cx="1311893" cy="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7145" y="203201"/>
            <a:ext cx="8730674" cy="127505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Myriad Pro" panose="020B0503030403020204" pitchFamily="34" charset="0"/>
              </a:rPr>
              <a:t>Čím se lze za ČR pochlubit?!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9425" cy="494665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 FTK je sídlo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Adapted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FTK je sídlo České asociace aplikovaných pohybových aktivit.</a:t>
            </a:r>
          </a:p>
          <a:p>
            <a:r>
              <a:rPr lang="cs-CZ" dirty="0" smtClean="0"/>
              <a:t>Příslib formálního postavení FTK jako jediného zástupce ČR za vzdělávací instituce v organizaci zřízené EU </a:t>
            </a:r>
            <a:r>
              <a:rPr lang="en-US" dirty="0"/>
              <a:t>European Association of Service Providers for Persons with Disabilities (EASPD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uspořádala největší počet vzdělávacím akcí PŠD na světě (včetně úprav pro děti v MŠ) – cca 350 (z toho Centrum APA cca 320 programů), což představuje 40 000 žáků, 2 000 pedagogů.</a:t>
            </a:r>
          </a:p>
          <a:p>
            <a:r>
              <a:rPr lang="cs-CZ" dirty="0" smtClean="0"/>
              <a:t>Jediná země EU, která má pokrytou celorepublikovou působnost konzultanty APA.</a:t>
            </a:r>
          </a:p>
          <a:p>
            <a:r>
              <a:rPr lang="cs-CZ" dirty="0" smtClean="0"/>
              <a:t>Na FTK největší veřejná půjčovna sportovně-kompenzačních pomůcek v zemi.</a:t>
            </a:r>
          </a:p>
          <a:p>
            <a:r>
              <a:rPr lang="cs-CZ" dirty="0" smtClean="0"/>
              <a:t>Metodické centrum celé oblasti aplikovaných pohybových aktivit pro ČR uznávané všemi vysokoškolskými pracovišti, které se APA zabývají.</a:t>
            </a:r>
          </a:p>
          <a:p>
            <a:r>
              <a:rPr lang="cs-CZ" dirty="0" smtClean="0"/>
              <a:t>Spolupráce s autoritativními organizacemi v oblasti školství, organizacemi v sociálních službách, zdravotnickými zařízeními. </a:t>
            </a:r>
          </a:p>
          <a:p>
            <a:r>
              <a:rPr lang="cs-CZ" dirty="0" smtClean="0"/>
              <a:t>Olomoucký kraj a PPP a SPC Olomouckého kraje – aktuálně nejprogresivnější v systémové podpoře zapojení konzultantů APA do „lepení“ společného vzdělávání v ČR.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135249" y="1235681"/>
            <a:ext cx="10710387" cy="748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latin typeface="Myriad Pro" panose="020B0503030403020204" pitchFamily="34" charset="0"/>
              </a:rPr>
              <a:t>Vize – kam směřujeme; proč to děláme?!</a:t>
            </a:r>
            <a:endParaRPr lang="cs-CZ" sz="4000" b="1" dirty="0">
              <a:latin typeface="Myriad Pro" panose="020B0503030403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57447" y="2153963"/>
            <a:ext cx="11834553" cy="4704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Uvolnění z TV </a:t>
            </a:r>
            <a:r>
              <a:rPr lang="cs-CZ" sz="2800" dirty="0" smtClean="0"/>
              <a:t>– zrušeno v současné podobě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2"/>
                </a:solidFill>
              </a:rPr>
              <a:t>Úpravy v TV </a:t>
            </a:r>
            <a:r>
              <a:rPr lang="cs-CZ" sz="2800" dirty="0"/>
              <a:t>– součást systému podpůrných opatření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Metodický </a:t>
            </a:r>
            <a:r>
              <a:rPr lang="cs-CZ" sz="2800" b="1" dirty="0">
                <a:solidFill>
                  <a:schemeClr val="accent2"/>
                </a:solidFill>
              </a:rPr>
              <a:t>pokyn pro pediatry a tělovýchovné lékaře jak vyplňovat formuláře pro vyjádření se k TV a sportu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Konzultanti APA ve všech krajích jako součást poradenského systému PPP a SPC </a:t>
            </a:r>
            <a:r>
              <a:rPr lang="cs-CZ" sz="2800" dirty="0" smtClean="0"/>
              <a:t>– přesah do oblasti volného času, sportu i rehabilitace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Legislativní ukotvení konzultantů APA a učitelů ATV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APA ve všech studijních programech z oblasti TV a sport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Metodický pokyn MŠMT pro realizaci podpůrných opatření v TV a dalších pohybových programech realizovaných školami a školskými institucemi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500" b="1" dirty="0" smtClean="0">
                <a:solidFill>
                  <a:schemeClr val="accent2"/>
                </a:solidFill>
              </a:rPr>
              <a:t>Meziresortní spolupráce </a:t>
            </a:r>
            <a:r>
              <a:rPr lang="cs-CZ" sz="3500" dirty="0" smtClean="0"/>
              <a:t>– zřízení koordinačního úředníka pro APA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8" y="130455"/>
            <a:ext cx="1122522" cy="1121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9" y="420921"/>
            <a:ext cx="1311893" cy="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0638" y="3572875"/>
            <a:ext cx="10497349" cy="98252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Děkuji Vám za pozornost…</a:t>
            </a:r>
            <a:endParaRPr lang="cs-CZ" sz="48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20636" y="4789875"/>
            <a:ext cx="10497349" cy="816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hlinkClick r:id="rId3"/>
              </a:rPr>
              <a:t>www.apa.upol.cz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www.facebook.com/CentrumAPA</a:t>
            </a:r>
            <a:endParaRPr lang="cs-CZ" sz="2400" b="1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5755"/>
            <a:ext cx="1417903" cy="6987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55" y="1030884"/>
            <a:ext cx="703990" cy="70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4570958"/>
            <a:ext cx="12192000" cy="1717964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Inkluzivní TV </a:t>
            </a:r>
            <a:br>
              <a:rPr lang="cs-CZ" sz="54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cs-CZ" sz="54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aneb</a:t>
            </a:r>
            <a:br>
              <a:rPr lang="cs-CZ" sz="54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cs-CZ" sz="54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Postavení mimo hru </a:t>
            </a:r>
            <a:r>
              <a:rPr lang="cs-CZ" sz="4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/>
            </a:r>
            <a:br>
              <a:rPr lang="cs-CZ" sz="40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endParaRPr lang="cs-CZ" sz="4000" b="1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2184341" y="966409"/>
            <a:ext cx="8163044" cy="94588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Ondřej Ješina, Maxim </a:t>
            </a:r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Tomoszek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a tým Centra APA</a:t>
            </a:r>
            <a:endParaRPr lang="cs-CZ" sz="28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3" y="6220713"/>
            <a:ext cx="1071523" cy="5280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72" y="6087299"/>
            <a:ext cx="699142" cy="6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4157" y="2108930"/>
            <a:ext cx="10763163" cy="161286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Inkluzivní TV</a:t>
            </a:r>
            <a:endParaRPr lang="cs-CZ" dirty="0">
              <a:solidFill>
                <a:schemeClr val="accent2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85" y="1164322"/>
            <a:ext cx="1916705" cy="944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76" y="4383756"/>
            <a:ext cx="1122522" cy="11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235333" y="1439189"/>
            <a:ext cx="7560000" cy="748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smtClean="0">
                <a:latin typeface="Myriad Pro" panose="020B0503030403020204" pitchFamily="34" charset="0"/>
              </a:rPr>
              <a:t>Historie se neustále mění</a:t>
            </a:r>
            <a:endParaRPr lang="cs-CZ" sz="4400" b="1" dirty="0">
              <a:latin typeface="Myriad Pro" panose="020B0503030403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3545" r="1948" b="24194"/>
          <a:stretch/>
        </p:blipFill>
        <p:spPr>
          <a:xfrm>
            <a:off x="133475" y="3461556"/>
            <a:ext cx="2285971" cy="1250446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Šipka doprava 7"/>
          <p:cNvSpPr/>
          <p:nvPr/>
        </p:nvSpPr>
        <p:spPr>
          <a:xfrm>
            <a:off x="2892867" y="5665918"/>
            <a:ext cx="8101861" cy="10538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nice 8"/>
          <p:cNvSpPr/>
          <p:nvPr/>
        </p:nvSpPr>
        <p:spPr>
          <a:xfrm>
            <a:off x="1105786" y="5986291"/>
            <a:ext cx="368227" cy="4717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spojnice 9"/>
          <p:cNvSpPr/>
          <p:nvPr/>
        </p:nvSpPr>
        <p:spPr>
          <a:xfrm>
            <a:off x="1648416" y="5986290"/>
            <a:ext cx="368227" cy="4717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nice 10"/>
          <p:cNvSpPr/>
          <p:nvPr/>
        </p:nvSpPr>
        <p:spPr>
          <a:xfrm>
            <a:off x="2235333" y="5986290"/>
            <a:ext cx="368227" cy="47173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Výsledek obrázku pro china history disabilit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2354" r="2411" b="6328"/>
          <a:stretch/>
        </p:blipFill>
        <p:spPr bwMode="auto">
          <a:xfrm>
            <a:off x="5335949" y="2680209"/>
            <a:ext cx="1985503" cy="1238530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ýsledek obrázku pro bohyňa lakšm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49" y="4177640"/>
            <a:ext cx="1985504" cy="1250446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92" y="2656267"/>
            <a:ext cx="2240555" cy="2771819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ouvisející obráz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67" y="2680209"/>
            <a:ext cx="1845932" cy="2811496"/>
          </a:xfrm>
          <a:prstGeom prst="rect">
            <a:avLst/>
          </a:prstGeom>
          <a:ln w="31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19" y="3613652"/>
            <a:ext cx="2228661" cy="109834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35" y="1843561"/>
            <a:ext cx="1122522" cy="11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0"/>
            <a:ext cx="8201891" cy="11264402"/>
          </a:xfrm>
        </p:spPr>
      </p:pic>
      <p:sp>
        <p:nvSpPr>
          <p:cNvPr id="8" name="Rámeček 7"/>
          <p:cNvSpPr/>
          <p:nvPr/>
        </p:nvSpPr>
        <p:spPr>
          <a:xfrm>
            <a:off x="1440871" y="661122"/>
            <a:ext cx="8977746" cy="27893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8" y="0"/>
            <a:ext cx="9587344" cy="12999792"/>
          </a:xfrm>
        </p:spPr>
      </p:pic>
      <p:sp>
        <p:nvSpPr>
          <p:cNvPr id="5" name="Rámeček 4"/>
          <p:cNvSpPr/>
          <p:nvPr/>
        </p:nvSpPr>
        <p:spPr>
          <a:xfrm>
            <a:off x="1440873" y="193964"/>
            <a:ext cx="9531927" cy="22536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0405" y="2449463"/>
            <a:ext cx="7490894" cy="394131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110405" y="1487334"/>
            <a:ext cx="9487256" cy="748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smtClean="0">
                <a:latin typeface="Myriad Pro" panose="020B0503030403020204" pitchFamily="34" charset="0"/>
              </a:rPr>
              <a:t>A co současnost? Ta se mění také?</a:t>
            </a:r>
            <a:endParaRPr lang="cs-CZ" sz="4400" b="1" dirty="0">
              <a:latin typeface="Myriad Pro" panose="020B0503030403020204" pitchFamily="34" charset="0"/>
            </a:endParaRPr>
          </a:p>
        </p:txBody>
      </p:sp>
      <p:pic>
        <p:nvPicPr>
          <p:cNvPr id="4" name="Picture 2" descr="Výsledek obrázku pro recent and disabi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1" y="4450663"/>
            <a:ext cx="1744291" cy="170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recent and disabil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15" y="4055667"/>
            <a:ext cx="1508469" cy="244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049386" y="6604823"/>
            <a:ext cx="5142614" cy="253177"/>
          </a:xfrm>
        </p:spPr>
        <p:txBody>
          <a:bodyPr/>
          <a:lstStyle/>
          <a:p>
            <a:pPr algn="r"/>
            <a:r>
              <a:rPr lang="cs-CZ" dirty="0" smtClean="0">
                <a:latin typeface="Myriad Pro" panose="020B0503030403020204" pitchFamily="34" charset="0"/>
              </a:rPr>
              <a:t>Ondřej Ješina, 4. </a:t>
            </a:r>
            <a:r>
              <a:rPr lang="cs-CZ" dirty="0">
                <a:latin typeface="Myriad Pro" panose="020B0503030403020204" pitchFamily="34" charset="0"/>
              </a:rPr>
              <a:t>4</a:t>
            </a:r>
            <a:r>
              <a:rPr lang="cs-CZ" dirty="0" smtClean="0">
                <a:latin typeface="Myriad Pro" panose="020B0503030403020204" pitchFamily="34" charset="0"/>
              </a:rPr>
              <a:t>. 2019, </a:t>
            </a:r>
            <a:r>
              <a:rPr lang="cs-CZ" sz="1400" dirty="0" smtClean="0">
                <a:latin typeface="Myriad Pro" panose="020B0503030403020204" pitchFamily="34" charset="0"/>
              </a:rPr>
              <a:t>Katedra</a:t>
            </a:r>
            <a:r>
              <a:rPr lang="cs-CZ" dirty="0" smtClean="0">
                <a:latin typeface="Myriad Pro" panose="020B0503030403020204" pitchFamily="34" charset="0"/>
              </a:rPr>
              <a:t> aplikovaných pohybových aktivit, FTK UP</a:t>
            </a:r>
            <a:endParaRPr lang="cs-CZ" dirty="0">
              <a:latin typeface="Myriad Pro" panose="020B0503030403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86" y="410501"/>
            <a:ext cx="1311893" cy="646539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806" y="165782"/>
            <a:ext cx="5134560" cy="656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09" y="2283869"/>
            <a:ext cx="3195805" cy="17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379556" y="1393692"/>
            <a:ext cx="7560000" cy="748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smtClean="0">
                <a:latin typeface="Myriad Pro" panose="020B0503030403020204" pitchFamily="34" charset="0"/>
              </a:rPr>
              <a:t>Triumvirát projektů</a:t>
            </a:r>
            <a:endParaRPr lang="cs-CZ" sz="4400" b="1" dirty="0">
              <a:latin typeface="Myriad Pro" panose="020B0503030403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8101" y="2283020"/>
            <a:ext cx="11379851" cy="399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2"/>
                </a:solidFill>
                <a:latin typeface="Myriad Pro" panose="020B0503030403020204" pitchFamily="34" charset="0"/>
              </a:rPr>
              <a:t>Podpora vzdělávání dětí, žáků a studentů prostřednictvím rovného přístupu v oblasti pohybové gramotnosti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Myriad Pro" panose="020B0503030403020204" pitchFamily="34" charset="0"/>
              </a:rPr>
              <a:t>180 IVP; 90 PŠD; </a:t>
            </a:r>
            <a:r>
              <a:rPr lang="cs-CZ" dirty="0" smtClean="0">
                <a:latin typeface="Myriad Pro" panose="020B0503030403020204" pitchFamily="34" charset="0"/>
              </a:rPr>
              <a:t>min</a:t>
            </a:r>
            <a:r>
              <a:rPr lang="cs-CZ" dirty="0">
                <a:latin typeface="Myriad Pro" panose="020B0503030403020204" pitchFamily="34" charset="0"/>
              </a:rPr>
              <a:t>. 90 škol; 6 konzultantů 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>
                <a:latin typeface="Myriad Pro" panose="020B0503030403020204" pitchFamily="34" charset="0"/>
              </a:rPr>
              <a:t>24 447 405,31 Kč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Podpora společného vzdělávání v oblasti školní tělesné výchovy </a:t>
            </a:r>
            <a:b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</a:b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a pohybově orientovaných programů (FTVS UK)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 panose="020B0503030403020204" pitchFamily="34" charset="0"/>
              </a:rPr>
              <a:t>30 IVP; 10 PŠD; min. 10 škol; 3 konzultanti 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 panose="020B0503030403020204" pitchFamily="34" charset="0"/>
              </a:rPr>
              <a:t>5 190 145,51 Kč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  <a:latin typeface="Myriad Pro" panose="020B0503030403020204" pitchFamily="34" charset="0"/>
              </a:rPr>
              <a:t>IKAP vzdělávání Olomouckého kraje (CUOK)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 panose="020B0503030403020204" pitchFamily="34" charset="0"/>
              </a:rPr>
              <a:t>10 konzultantů APA – úvazkově 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latin typeface="Myriad Pro" panose="020B0503030403020204" pitchFamily="34" charset="0"/>
              </a:rPr>
              <a:t>součást poradenského systému Olomouckého kraje</a:t>
            </a:r>
            <a:endParaRPr lang="cs-CZ" dirty="0">
              <a:latin typeface="Myriad Pro" panose="020B0503030403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8" y="130455"/>
            <a:ext cx="1122522" cy="1121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39" y="420921"/>
            <a:ext cx="1311893" cy="6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124037" y="1588102"/>
            <a:ext cx="7560000" cy="748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smtClean="0">
                <a:latin typeface="Myriad Pro" panose="020B0503030403020204" pitchFamily="34" charset="0"/>
              </a:rPr>
              <a:t>Kompetentnost pedagogů</a:t>
            </a:r>
            <a:endParaRPr lang="cs-CZ" sz="4400" b="1" dirty="0">
              <a:latin typeface="Myriad Pro" panose="020B0503030403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59841" y="2671839"/>
            <a:ext cx="11239829" cy="389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Učitelé TV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V nedávné minulosti – některé VŠ mají APA (ATV, ZTV) součástí studia, některé nikoliv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Pracovníci SPC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Minimum z nich má „metodiky TV“ – pozice speciální pedagog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accent2"/>
                </a:solidFill>
              </a:rPr>
              <a:t>Asistenti pedagoga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Silný nedostatek kompetencí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84" y="130455"/>
            <a:ext cx="636465" cy="6361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300849"/>
            <a:ext cx="787296" cy="3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1183</Words>
  <Application>Microsoft Office PowerPoint</Application>
  <PresentationFormat>Širokoúhlá obrazovka</PresentationFormat>
  <Paragraphs>235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Myriad Pro</vt:lpstr>
      <vt:lpstr>Calibri Light</vt:lpstr>
      <vt:lpstr>Calibri</vt:lpstr>
      <vt:lpstr>Arial</vt:lpstr>
      <vt:lpstr>Motiv Office</vt:lpstr>
      <vt:lpstr>Prezentace aplikace PowerPoint</vt:lpstr>
      <vt:lpstr>Inkluzivní TV  aneb Postavení mimo hru  </vt:lpstr>
      <vt:lpstr>Inkluzivní TV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Legislativní rámec pro inkluzivní TV (www.zakonyprolidi.cz) </vt:lpstr>
      <vt:lpstr>Inovativní aktivity v ČR</vt:lpstr>
      <vt:lpstr>Postavení mimo hru</vt:lpstr>
      <vt:lpstr>Prezentace aplikace PowerPoint</vt:lpstr>
      <vt:lpstr>Závěry české školní inspekce</vt:lpstr>
      <vt:lpstr>Prezentace aplikace PowerPoint</vt:lpstr>
      <vt:lpstr>Prezentace aplikace PowerPoint</vt:lpstr>
      <vt:lpstr>Čím se lze za ČR pochlubit?!</vt:lpstr>
      <vt:lpstr>Prezentace aplikace PowerPoint</vt:lpstr>
      <vt:lpstr>Děkuji Vám za pozornost…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Ondřej Ješina</cp:lastModifiedBy>
  <cp:revision>76</cp:revision>
  <dcterms:created xsi:type="dcterms:W3CDTF">2017-09-21T04:17:21Z</dcterms:created>
  <dcterms:modified xsi:type="dcterms:W3CDTF">2019-08-29T08:05:58Z</dcterms:modified>
</cp:coreProperties>
</file>